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52" r:id="rId4"/>
    <p:sldId id="360" r:id="rId5"/>
    <p:sldId id="308" r:id="rId6"/>
    <p:sldId id="342" r:id="rId7"/>
    <p:sldId id="343" r:id="rId8"/>
    <p:sldId id="344" r:id="rId9"/>
    <p:sldId id="261" r:id="rId10"/>
    <p:sldId id="345" r:id="rId11"/>
    <p:sldId id="349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80" r:id="rId24"/>
    <p:sldId id="379" r:id="rId25"/>
    <p:sldId id="382" r:id="rId26"/>
    <p:sldId id="385" r:id="rId27"/>
    <p:sldId id="384" r:id="rId28"/>
    <p:sldId id="383" r:id="rId29"/>
    <p:sldId id="377" r:id="rId30"/>
    <p:sldId id="378" r:id="rId31"/>
    <p:sldId id="381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72" r:id="rId43"/>
    <p:sldId id="373" r:id="rId44"/>
    <p:sldId id="374" r:id="rId45"/>
    <p:sldId id="375" r:id="rId46"/>
    <p:sldId id="376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398" autoAdjust="0"/>
  </p:normalViewPr>
  <p:slideViewPr>
    <p:cSldViewPr>
      <p:cViewPr varScale="1">
        <p:scale>
          <a:sx n="45" d="100"/>
          <a:sy n="45" d="100"/>
        </p:scale>
        <p:origin x="125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\Condominio%20Bosque%20dos%20Buritis\Planilha%20de%20Custos%20Futuros%20para%20Taxa%20Condom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10-49F4-B9E4-E6647294E6A2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710-49F4-B9E4-E6647294E6A2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'Acumulado de Débitos'!$H$40:$H$41</c:f>
              <c:strCache>
                <c:ptCount val="2"/>
                <c:pt idx="0">
                  <c:v>Dividas Em aberto</c:v>
                </c:pt>
                <c:pt idx="1">
                  <c:v>Dividas Pagas</c:v>
                </c:pt>
              </c:strCache>
            </c:strRef>
          </c:cat>
          <c:val>
            <c:numRef>
              <c:f>'Acumulado de Débitos'!$I$40:$I$41</c:f>
              <c:numCache>
                <c:formatCode>_("R$"* #,##0.00_);_("R$"* \(#,##0.00\);_("R$"* "-"??_);_(@_)</c:formatCode>
                <c:ptCount val="2"/>
                <c:pt idx="0">
                  <c:v>196505.49999999997</c:v>
                </c:pt>
                <c:pt idx="1">
                  <c:v>433508.19999999995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0-49F4-B9E4-E6647294E6A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B710-49F4-B9E4-E6647294E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B710-49F4-B9E4-E6647294E6A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'Acumulado de Débitos'!$H$40:$H$41</c:f>
              <c:strCache>
                <c:ptCount val="2"/>
                <c:pt idx="0">
                  <c:v>Dividas Em aberto</c:v>
                </c:pt>
                <c:pt idx="1">
                  <c:v>Dividas Pagas</c:v>
                </c:pt>
              </c:strCache>
            </c:strRef>
          </c:cat>
          <c:val>
            <c:numRef>
              <c:f>'Acumulado de Débitos'!$J$40:$J$41</c:f>
              <c:numCache>
                <c:formatCode>0%</c:formatCode>
                <c:ptCount val="2"/>
                <c:pt idx="0">
                  <c:v>0.33715337142562224</c:v>
                </c:pt>
                <c:pt idx="1">
                  <c:v>0.74378961998851401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10-49F4-B9E4-E6647294E6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45188101487312"/>
          <c:y val="8.4484536520313611E-2"/>
          <c:w val="0.27554811898512688"/>
          <c:h val="0.166521417832479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76200" cap="flat" cmpd="sng" algn="ctr">
      <a:solidFill>
        <a:schemeClr val="accent3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E4A0-B8CD-406E-8054-DFD3405067F5}" type="datetimeFigureOut">
              <a:rPr lang="pt-BR" smtClean="0"/>
              <a:pPr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pt-BR" b="1" dirty="0"/>
              <a:t>ASSEMBLEIA EXTRAORDINARIA</a:t>
            </a:r>
            <a:br>
              <a:rPr lang="pt-BR" b="1" dirty="0"/>
            </a:br>
            <a:r>
              <a:rPr lang="pt-BR" b="1" dirty="0"/>
              <a:t>29/08/2019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>
            <a:noAutofit/>
          </a:bodyPr>
          <a:lstStyle/>
          <a:p>
            <a:r>
              <a:rPr lang="pt-B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CONDOMINIO BOSQUE DOS BURITIS</a:t>
            </a:r>
          </a:p>
        </p:txBody>
      </p:sp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500042"/>
            <a:ext cx="3752850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2CF8F3-1277-4C40-9A12-3B9F84B20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23687"/>
              </p:ext>
            </p:extLst>
          </p:nvPr>
        </p:nvGraphicFramePr>
        <p:xfrm>
          <a:off x="1729240" y="2099579"/>
          <a:ext cx="5940660" cy="1304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68644">
                  <a:extLst>
                    <a:ext uri="{9D8B030D-6E8A-4147-A177-3AD203B41FA5}">
                      <a16:colId xmlns:a16="http://schemas.microsoft.com/office/drawing/2014/main" val="1361034436"/>
                    </a:ext>
                  </a:extLst>
                </a:gridCol>
                <a:gridCol w="2272016">
                  <a:extLst>
                    <a:ext uri="{9D8B030D-6E8A-4147-A177-3AD203B41FA5}">
                      <a16:colId xmlns:a16="http://schemas.microsoft.com/office/drawing/2014/main" val="2328586209"/>
                    </a:ext>
                  </a:extLst>
                </a:gridCol>
              </a:tblGrid>
              <a:tr h="6477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 PAGO NO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 POR 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58335"/>
                  </a:ext>
                </a:extLst>
              </a:tr>
              <a:tr h="6567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R$ 433.508,20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R$ 1.570,68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56930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32AA964-7D44-40EF-8BA5-0B620583E71B}"/>
              </a:ext>
            </a:extLst>
          </p:cNvPr>
          <p:cNvSpPr/>
          <p:nvPr/>
        </p:nvSpPr>
        <p:spPr>
          <a:xfrm>
            <a:off x="611560" y="980728"/>
            <a:ext cx="8176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SALDO PAGO ATE O MOMENTO</a:t>
            </a:r>
            <a:endParaRPr lang="pt-B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D433B31-92AF-4111-838B-B6CB5BF39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337127"/>
              </p:ext>
            </p:extLst>
          </p:nvPr>
        </p:nvGraphicFramePr>
        <p:xfrm>
          <a:off x="2555776" y="3691837"/>
          <a:ext cx="4572000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8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43042" y="3136612"/>
            <a:ext cx="64573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TAXA DE CONDOMÍNIO</a:t>
            </a:r>
          </a:p>
        </p:txBody>
      </p:sp>
    </p:spTree>
    <p:extLst>
      <p:ext uri="{BB962C8B-B14F-4D97-AF65-F5344CB8AC3E}">
        <p14:creationId xmlns:p14="http://schemas.microsoft.com/office/powerpoint/2010/main" val="20209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FFFB516-7039-4359-A5C5-386CC54C3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112" y="1593013"/>
            <a:ext cx="5241776" cy="36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361F573-B7E2-4C10-BFB2-A1E24386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12" y="1772816"/>
            <a:ext cx="5263776" cy="38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C0A096-A11A-4312-B685-4E2B37B4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57" y="1556792"/>
            <a:ext cx="5078685" cy="47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BF4D40B-0AC2-4648-BAD1-5E853770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68" y="2348880"/>
            <a:ext cx="7962768" cy="24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887B86-F0AD-4D43-AC13-EA1C8050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562138"/>
            <a:ext cx="6221963" cy="17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43042" y="3136612"/>
            <a:ext cx="64573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PROCESSOS DO CONDOMÍNIO</a:t>
            </a:r>
          </a:p>
        </p:txBody>
      </p:sp>
    </p:spTree>
    <p:extLst>
      <p:ext uri="{BB962C8B-B14F-4D97-AF65-F5344CB8AC3E}">
        <p14:creationId xmlns:p14="http://schemas.microsoft.com/office/powerpoint/2010/main" val="10433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A89AEAC-31C9-4320-8EA3-483061D985BE}"/>
              </a:ext>
            </a:extLst>
          </p:cNvPr>
          <p:cNvSpPr txBox="1"/>
          <p:nvPr/>
        </p:nvSpPr>
        <p:spPr>
          <a:xfrm>
            <a:off x="503548" y="1988840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Processo 5335105.02 Devolução de áreas comuns = Aguardando o cumprimento do mandado de condução coercitiva do condômino da casa 29 por desobediência à rodem judicial proferida em 22/09/2017;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Processo 5508618.11 Indenização = Aguardando audiência em 28/11/2019 as 16:30h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Processo 5275008.02 Exigir contas do Ex-sindico = Aguardando apreciação pelo Juiz da petição do condomínio protocolada em 14/08/2019.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Processo 5430103.25 Ação demolitória 1 = Aguardando apreciação pelo juiz;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Processo 552602.64 Ação demolitória 2 = Aguardando apreciação pelo Juiz;</a:t>
            </a:r>
          </a:p>
        </p:txBody>
      </p:sp>
    </p:spTree>
    <p:extLst>
      <p:ext uri="{BB962C8B-B14F-4D97-AF65-F5344CB8AC3E}">
        <p14:creationId xmlns:p14="http://schemas.microsoft.com/office/powerpoint/2010/main" val="10123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43325" y="2644170"/>
            <a:ext cx="64573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DIMINUIÇÃO DO CONTRATO DA PROSINDICO</a:t>
            </a:r>
          </a:p>
        </p:txBody>
      </p:sp>
    </p:spTree>
    <p:extLst>
      <p:ext uri="{BB962C8B-B14F-4D97-AF65-F5344CB8AC3E}">
        <p14:creationId xmlns:p14="http://schemas.microsoft.com/office/powerpoint/2010/main" val="38995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0128A4-697B-4B5A-8A2E-4EE0467A27E1}"/>
              </a:ext>
            </a:extLst>
          </p:cNvPr>
          <p:cNvSpPr txBox="1"/>
          <p:nvPr/>
        </p:nvSpPr>
        <p:spPr>
          <a:xfrm>
            <a:off x="3419872" y="270892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3600" b="1" dirty="0">
                <a:ln/>
                <a:solidFill>
                  <a:schemeClr val="accent3"/>
                </a:solidFill>
              </a:rPr>
              <a:t>CONVOCAÇÃO</a:t>
            </a:r>
          </a:p>
          <a:p>
            <a:endParaRPr lang="pt-BR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20EAA18-95B4-4F3C-B5FD-B3E5D4019A35}"/>
              </a:ext>
            </a:extLst>
          </p:cNvPr>
          <p:cNvSpPr txBox="1"/>
          <p:nvPr/>
        </p:nvSpPr>
        <p:spPr>
          <a:xfrm>
            <a:off x="1269846" y="2060848"/>
            <a:ext cx="675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Alteramos a taxa de contrato de 8% para 4%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D2D6AD-093B-4F1A-9742-86CCD9C8BDEA}"/>
              </a:ext>
            </a:extLst>
          </p:cNvPr>
          <p:cNvSpPr txBox="1"/>
          <p:nvPr/>
        </p:nvSpPr>
        <p:spPr>
          <a:xfrm>
            <a:off x="2795360" y="3215622"/>
            <a:ext cx="35532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ECONOMIA ESTIMADA</a:t>
            </a:r>
          </a:p>
          <a:p>
            <a:endParaRPr lang="pt-BR" sz="2800" b="1" dirty="0"/>
          </a:p>
          <a:p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524F32E-30B7-4501-9A7C-B2E29520EFED}"/>
              </a:ext>
            </a:extLst>
          </p:cNvPr>
          <p:cNvSpPr/>
          <p:nvPr/>
        </p:nvSpPr>
        <p:spPr>
          <a:xfrm>
            <a:off x="1269846" y="4324768"/>
            <a:ext cx="683323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Média por mês = R$ 3.500,00</a:t>
            </a:r>
          </a:p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em 12 meses = </a:t>
            </a:r>
            <a:r>
              <a:rPr lang="pt-BR" sz="4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R$ 42.000,00</a:t>
            </a:r>
            <a:endParaRPr lang="pt-BR" sz="36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4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43325" y="2644170"/>
            <a:ext cx="64573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OBRAS EMERGENCIAIS</a:t>
            </a:r>
          </a:p>
        </p:txBody>
      </p:sp>
    </p:spTree>
    <p:extLst>
      <p:ext uri="{BB962C8B-B14F-4D97-AF65-F5344CB8AC3E}">
        <p14:creationId xmlns:p14="http://schemas.microsoft.com/office/powerpoint/2010/main" val="34838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746884-3ECE-49AE-AEBE-3CE28D73E579}"/>
              </a:ext>
            </a:extLst>
          </p:cNvPr>
          <p:cNvSpPr txBox="1"/>
          <p:nvPr/>
        </p:nvSpPr>
        <p:spPr>
          <a:xfrm>
            <a:off x="1048759" y="1988840"/>
            <a:ext cx="7046481" cy="3682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2400" b="1" dirty="0"/>
              <a:t>PARQUINHO DE AREIA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2400" b="1" dirty="0"/>
              <a:t>QUADRA DE ESPORTES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2400" b="1" dirty="0"/>
              <a:t>PASSARELA DE MADEIRA DA PISTA DE CAMINHADA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2400" b="1" dirty="0"/>
              <a:t>REFORMA DA PARTE ELETRICA DA QUADRA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2400" b="1" dirty="0"/>
              <a:t>SALAO DE FESTA (FUNDAÇÃO)</a:t>
            </a:r>
          </a:p>
        </p:txBody>
      </p:sp>
    </p:spTree>
    <p:extLst>
      <p:ext uri="{BB962C8B-B14F-4D97-AF65-F5344CB8AC3E}">
        <p14:creationId xmlns:p14="http://schemas.microsoft.com/office/powerpoint/2010/main" val="38970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746884-3ECE-49AE-AEBE-3CE28D73E579}"/>
              </a:ext>
            </a:extLst>
          </p:cNvPr>
          <p:cNvSpPr txBox="1"/>
          <p:nvPr/>
        </p:nvSpPr>
        <p:spPr>
          <a:xfrm>
            <a:off x="854711" y="2780928"/>
            <a:ext cx="7900496" cy="2909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3200" b="1" dirty="0"/>
              <a:t>QUADRA DE ESPORTES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3200" b="1" dirty="0"/>
              <a:t>REFORMA DA PARTE ELETRICA DA QUADRA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7414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AC7D41B-76F2-4792-AB89-C99148315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E4F77BC-4734-4208-84B6-0A2DE3AAB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72524CF-77FA-459B-B1CD-5C07AD5F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DED701B-1549-48AB-9B38-FBF29443C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89D347-DF46-4E1E-812C-F3AA4638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691D33-42D0-40B2-8F57-28801526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20802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7F35267-E6B6-4686-9727-E5A06F195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7771"/>
            <a:ext cx="9144000" cy="17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0128A4-697B-4B5A-8A2E-4EE0467A27E1}"/>
              </a:ext>
            </a:extLst>
          </p:cNvPr>
          <p:cNvSpPr txBox="1"/>
          <p:nvPr/>
        </p:nvSpPr>
        <p:spPr>
          <a:xfrm>
            <a:off x="394396" y="974736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instruções do Sr. Síndico, e conforme previsto na Escritura de Convenção do Condomínio, convocamos os Senhores Condôminos, para Assembleia Geral Extraordinária, que se realizará no dia 29/08/2019 no próprio condomínio às  20:00 horas em 1ª convocação, ou às 20h30min, em 2ª e última convocação, com qualquer número de condôminos presentes, a fim de deliberar sobre a seguinte Ordem do Dia: 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1 – Demonstração das contas do condomínio e taxa de condomínio;</a:t>
            </a:r>
          </a:p>
          <a:p>
            <a:r>
              <a:rPr lang="pt-BR" dirty="0"/>
              <a:t>2 – Valor da Dívida do Condomínio;</a:t>
            </a:r>
          </a:p>
          <a:p>
            <a:r>
              <a:rPr lang="pt-BR" dirty="0"/>
              <a:t>3 – Processos do Condomínio;</a:t>
            </a:r>
          </a:p>
          <a:p>
            <a:r>
              <a:rPr lang="pt-BR" dirty="0"/>
              <a:t>4 – Diminuição do Contrato da </a:t>
            </a:r>
            <a:r>
              <a:rPr lang="pt-BR" dirty="0" err="1"/>
              <a:t>Prosindico</a:t>
            </a:r>
            <a:r>
              <a:rPr lang="pt-BR" dirty="0"/>
              <a:t>;</a:t>
            </a:r>
          </a:p>
          <a:p>
            <a:r>
              <a:rPr lang="pt-BR" dirty="0"/>
              <a:t>5 – Reforma do parquinho de areia com adaptação;</a:t>
            </a:r>
          </a:p>
          <a:p>
            <a:r>
              <a:rPr lang="pt-BR" dirty="0"/>
              <a:t>6 – Reforma da Quadra de esportes;</a:t>
            </a:r>
          </a:p>
          <a:p>
            <a:r>
              <a:rPr lang="pt-BR" dirty="0"/>
              <a:t>7 – Troca das passarelas de madeira da pista de caminhada;</a:t>
            </a:r>
          </a:p>
          <a:p>
            <a:r>
              <a:rPr lang="pt-BR" dirty="0"/>
              <a:t>8 – Reforma da parte elétrica das quadras;</a:t>
            </a:r>
          </a:p>
          <a:p>
            <a:r>
              <a:rPr lang="pt-BR" dirty="0"/>
              <a:t>10 – Inclusão de um tipo de garagem;</a:t>
            </a:r>
          </a:p>
          <a:p>
            <a:r>
              <a:rPr lang="pt-BR" dirty="0"/>
              <a:t>11 – Inicio do salão de festa, fundação;</a:t>
            </a:r>
          </a:p>
          <a:p>
            <a:r>
              <a:rPr lang="pt-BR" dirty="0"/>
              <a:t>12 – Uso da piscina.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6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4F7797-418E-49DC-BC49-7FC76B416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9144000" cy="17063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B35DCB6-8168-465C-B657-7D6F0E251A15}"/>
              </a:ext>
            </a:extLst>
          </p:cNvPr>
          <p:cNvSpPr txBox="1"/>
          <p:nvPr/>
        </p:nvSpPr>
        <p:spPr>
          <a:xfrm>
            <a:off x="2987824" y="4581128"/>
            <a:ext cx="3890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MATERIAIS = R$ 42.402,00</a:t>
            </a:r>
          </a:p>
          <a:p>
            <a:r>
              <a:rPr lang="pt-BR" dirty="0"/>
              <a:t>MÃO DE OBRA = R$ 35.079,60</a:t>
            </a:r>
          </a:p>
          <a:p>
            <a:r>
              <a:rPr lang="pt-BR" dirty="0"/>
              <a:t>IMPOSTOS (10%) = R$ 3.507,96</a:t>
            </a:r>
          </a:p>
          <a:p>
            <a:r>
              <a:rPr lang="pt-BR" dirty="0"/>
              <a:t>TOTAL DA MANUTENÇÃO: R$ 80.989,56</a:t>
            </a:r>
          </a:p>
        </p:txBody>
      </p:sp>
    </p:spTree>
    <p:extLst>
      <p:ext uri="{BB962C8B-B14F-4D97-AF65-F5344CB8AC3E}">
        <p14:creationId xmlns:p14="http://schemas.microsoft.com/office/powerpoint/2010/main" val="28572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746884-3ECE-49AE-AEBE-3CE28D73E579}"/>
              </a:ext>
            </a:extLst>
          </p:cNvPr>
          <p:cNvSpPr txBox="1"/>
          <p:nvPr/>
        </p:nvSpPr>
        <p:spPr>
          <a:xfrm>
            <a:off x="2870294" y="3012283"/>
            <a:ext cx="4344651" cy="939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3200" b="1" dirty="0"/>
              <a:t>PARQUINHO DE AREIA</a:t>
            </a:r>
          </a:p>
        </p:txBody>
      </p:sp>
    </p:spTree>
    <p:extLst>
      <p:ext uri="{BB962C8B-B14F-4D97-AF65-F5344CB8AC3E}">
        <p14:creationId xmlns:p14="http://schemas.microsoft.com/office/powerpoint/2010/main" val="39663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6C34805-5764-4879-A9C3-EC20489B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F02858-A77B-450A-9E4E-49731BBD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ED0B865-63F5-4486-A430-C7DC50EDA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D51135-FDB0-4878-8679-C8BFB494F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746884-3ECE-49AE-AEBE-3CE28D73E579}"/>
              </a:ext>
            </a:extLst>
          </p:cNvPr>
          <p:cNvSpPr txBox="1"/>
          <p:nvPr/>
        </p:nvSpPr>
        <p:spPr>
          <a:xfrm>
            <a:off x="191452" y="2959320"/>
            <a:ext cx="9227013" cy="939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3200" b="1" dirty="0"/>
              <a:t>PASSARELA DE MADEIRA DA PISTA DE CAMINHADA</a:t>
            </a:r>
          </a:p>
        </p:txBody>
      </p:sp>
    </p:spTree>
    <p:extLst>
      <p:ext uri="{BB962C8B-B14F-4D97-AF65-F5344CB8AC3E}">
        <p14:creationId xmlns:p14="http://schemas.microsoft.com/office/powerpoint/2010/main" val="42287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091977-F178-4BE1-AB9B-E3024C78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F0FAAF7-20F2-4C24-9248-D4B59B77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1AB346-F971-4ADC-9F57-1D1E43B86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0128A4-697B-4B5A-8A2E-4EE0467A27E1}"/>
              </a:ext>
            </a:extLst>
          </p:cNvPr>
          <p:cNvSpPr txBox="1"/>
          <p:nvPr/>
        </p:nvSpPr>
        <p:spPr>
          <a:xfrm>
            <a:off x="394396" y="948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pessoas que comparecerem, na qualidade de representantes de Condôminos, deverão apresentar as respectivas procurações.</a:t>
            </a:r>
          </a:p>
          <a:p>
            <a:r>
              <a:rPr lang="pt-BR" dirty="0"/>
              <a:t>Ficam os Senhores Condôminos orientados, ou seus representantes, de que não poderão votar nas deliberações da Assembleia, se não estiverem em dia com o pagamento das cotas vencidas. 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Atenciosamente</a:t>
            </a:r>
          </a:p>
          <a:p>
            <a:pPr algn="r"/>
            <a:r>
              <a:rPr lang="pt-BR" dirty="0"/>
              <a:t>Goiânia, 22 de agosto de 2019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__________________________________________</a:t>
            </a:r>
          </a:p>
          <a:p>
            <a:pPr algn="ctr"/>
            <a:r>
              <a:rPr lang="pt-BR" dirty="0"/>
              <a:t>HUGGO SIQUEIRA VINHAL</a:t>
            </a:r>
          </a:p>
          <a:p>
            <a:pPr algn="ctr"/>
            <a:r>
              <a:rPr lang="pt-BR" dirty="0"/>
              <a:t>SÍNDICO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2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3A58216-6E57-427B-8E04-2A11899F6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4B3E036-CB05-42EA-82F8-C0A057D18EB0}"/>
              </a:ext>
            </a:extLst>
          </p:cNvPr>
          <p:cNvSpPr txBox="1"/>
          <p:nvPr/>
        </p:nvSpPr>
        <p:spPr>
          <a:xfrm>
            <a:off x="2570434" y="2959320"/>
            <a:ext cx="3301225" cy="939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3200" b="1" dirty="0"/>
              <a:t>SALAO DE FESTA</a:t>
            </a:r>
          </a:p>
        </p:txBody>
      </p:sp>
    </p:spTree>
    <p:extLst>
      <p:ext uri="{BB962C8B-B14F-4D97-AF65-F5344CB8AC3E}">
        <p14:creationId xmlns:p14="http://schemas.microsoft.com/office/powerpoint/2010/main" val="13626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43325" y="2644170"/>
            <a:ext cx="64573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Inclusão de tipo de garagem</a:t>
            </a:r>
          </a:p>
        </p:txBody>
      </p:sp>
    </p:spTree>
    <p:extLst>
      <p:ext uri="{BB962C8B-B14F-4D97-AF65-F5344CB8AC3E}">
        <p14:creationId xmlns:p14="http://schemas.microsoft.com/office/powerpoint/2010/main" val="18056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746884-3ECE-49AE-AEBE-3CE28D73E579}"/>
              </a:ext>
            </a:extLst>
          </p:cNvPr>
          <p:cNvSpPr txBox="1"/>
          <p:nvPr/>
        </p:nvSpPr>
        <p:spPr>
          <a:xfrm>
            <a:off x="1048759" y="1988840"/>
            <a:ext cx="7339665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pt-BR" sz="2400" b="1" dirty="0"/>
              <a:t>LATERAL COM ELEMENTO VAZADO SEM CORTAR A CIRCULAÇÃO DE AR, APROVADA PELA MAIORIA DA COMISSÃO.</a:t>
            </a:r>
          </a:p>
        </p:txBody>
      </p:sp>
    </p:spTree>
    <p:extLst>
      <p:ext uri="{BB962C8B-B14F-4D97-AF65-F5344CB8AC3E}">
        <p14:creationId xmlns:p14="http://schemas.microsoft.com/office/powerpoint/2010/main" val="40558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43325" y="2644170"/>
            <a:ext cx="64573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USO DA PISCINA</a:t>
            </a:r>
          </a:p>
        </p:txBody>
      </p:sp>
    </p:spTree>
    <p:extLst>
      <p:ext uri="{BB962C8B-B14F-4D97-AF65-F5344CB8AC3E}">
        <p14:creationId xmlns:p14="http://schemas.microsoft.com/office/powerpoint/2010/main" val="8882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43325" y="2644170"/>
            <a:ext cx="64573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INTERFONE</a:t>
            </a:r>
          </a:p>
        </p:txBody>
      </p:sp>
    </p:spTree>
    <p:extLst>
      <p:ext uri="{BB962C8B-B14F-4D97-AF65-F5344CB8AC3E}">
        <p14:creationId xmlns:p14="http://schemas.microsoft.com/office/powerpoint/2010/main" val="20731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93"/>
            <a:ext cx="2194111" cy="7143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07F4D09-05B4-4F73-AC50-421FA3A3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066792"/>
            <a:ext cx="5688632" cy="55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28604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57290" y="3071810"/>
            <a:ext cx="662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RESUMO DAS DIVIDAS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28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28794" y="3143248"/>
            <a:ext cx="5857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SALDO ACUMULADO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B73448-E7DC-4851-9148-AEAA701FF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78292"/>
              </p:ext>
            </p:extLst>
          </p:nvPr>
        </p:nvGraphicFramePr>
        <p:xfrm>
          <a:off x="683568" y="1052736"/>
          <a:ext cx="8015479" cy="225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1430">
                  <a:extLst>
                    <a:ext uri="{9D8B030D-6E8A-4147-A177-3AD203B41FA5}">
                      <a16:colId xmlns:a16="http://schemas.microsoft.com/office/drawing/2014/main" val="2461739080"/>
                    </a:ext>
                  </a:extLst>
                </a:gridCol>
                <a:gridCol w="1628966">
                  <a:extLst>
                    <a:ext uri="{9D8B030D-6E8A-4147-A177-3AD203B41FA5}">
                      <a16:colId xmlns:a16="http://schemas.microsoft.com/office/drawing/2014/main" val="2989376936"/>
                    </a:ext>
                  </a:extLst>
                </a:gridCol>
                <a:gridCol w="1466025">
                  <a:extLst>
                    <a:ext uri="{9D8B030D-6E8A-4147-A177-3AD203B41FA5}">
                      <a16:colId xmlns:a16="http://schemas.microsoft.com/office/drawing/2014/main" val="1408953247"/>
                    </a:ext>
                  </a:extLst>
                </a:gridCol>
                <a:gridCol w="2369058">
                  <a:extLst>
                    <a:ext uri="{9D8B030D-6E8A-4147-A177-3AD203B41FA5}">
                      <a16:colId xmlns:a16="http://schemas.microsoft.com/office/drawing/2014/main" val="4124431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FORNECEDOR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DEBITO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PAGO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SALDO REMANECENTE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1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299.262,22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154.856,72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144.405,50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6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TECKTRON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88.900,00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41.100,00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8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MATERIAL PARA PISCINA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4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PROCESSO 564886608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7765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pt-BR" sz="2000" b="1" i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/>
                        <a:t>196.505,50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83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2CF8F3-1277-4C40-9A12-3B9F84B20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10519"/>
              </p:ext>
            </p:extLst>
          </p:nvPr>
        </p:nvGraphicFramePr>
        <p:xfrm>
          <a:off x="1524000" y="4509120"/>
          <a:ext cx="6096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610344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53473806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DEBITO POR 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DIVIDIDO EM 12X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711,98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59,33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56930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E368123-99BB-433B-83B1-F1039A4E6513}"/>
              </a:ext>
            </a:extLst>
          </p:cNvPr>
          <p:cNvSpPr/>
          <p:nvPr/>
        </p:nvSpPr>
        <p:spPr>
          <a:xfrm>
            <a:off x="1311781" y="33739"/>
            <a:ext cx="6520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CONTAS COM SALDOS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B73448-E7DC-4851-9148-AEAA701FF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573980"/>
              </p:ext>
            </p:extLst>
          </p:nvPr>
        </p:nvGraphicFramePr>
        <p:xfrm>
          <a:off x="564258" y="836713"/>
          <a:ext cx="8256213" cy="58516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059">
                  <a:extLst>
                    <a:ext uri="{9D8B030D-6E8A-4147-A177-3AD203B41FA5}">
                      <a16:colId xmlns:a16="http://schemas.microsoft.com/office/drawing/2014/main" val="2461739080"/>
                    </a:ext>
                  </a:extLst>
                </a:gridCol>
                <a:gridCol w="1677890">
                  <a:extLst>
                    <a:ext uri="{9D8B030D-6E8A-4147-A177-3AD203B41FA5}">
                      <a16:colId xmlns:a16="http://schemas.microsoft.com/office/drawing/2014/main" val="2989376936"/>
                    </a:ext>
                  </a:extLst>
                </a:gridCol>
                <a:gridCol w="1510055">
                  <a:extLst>
                    <a:ext uri="{9D8B030D-6E8A-4147-A177-3AD203B41FA5}">
                      <a16:colId xmlns:a16="http://schemas.microsoft.com/office/drawing/2014/main" val="1408953247"/>
                    </a:ext>
                  </a:extLst>
                </a:gridCol>
                <a:gridCol w="2440209">
                  <a:extLst>
                    <a:ext uri="{9D8B030D-6E8A-4147-A177-3AD203B41FA5}">
                      <a16:colId xmlns:a16="http://schemas.microsoft.com/office/drawing/2014/main" val="4124431018"/>
                    </a:ext>
                  </a:extLst>
                </a:gridCol>
              </a:tblGrid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FORNECEDOR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VALOR DEBITO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VALOR PAGO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SALDO REMANECENTE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10381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ELETROLIGTH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1.256,60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1.256,60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60822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RECEITA 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12.112,89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12.112,89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10597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DIVIDAS PREFEITURA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35.653,97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35.653,97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86132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PODA DE ARVORE 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36472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PODA DE ARVORE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86363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MOTO DO LIXO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22.451,60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22.451,60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69790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AMERICAN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11.052,55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11.052,55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95994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SUPERMERCADO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242,40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242,40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77654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MURO DO FUNDO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45509"/>
                  </a:ext>
                </a:extLst>
              </a:tr>
              <a:tr h="456645">
                <a:tc>
                  <a:txBody>
                    <a:bodyPr/>
                    <a:lstStyle/>
                    <a:p>
                      <a:r>
                        <a:rPr lang="pt-BR" sz="1600" dirty="0"/>
                        <a:t>JARDINAGEM AREA COMUM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66947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SANEAGO 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783,96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783,96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77434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SANEAGO 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30155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CONTADOR MÊS 06 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3.330,80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3.330,80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755316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MATERIAL ELETRICO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823,42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823,42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68949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pt-BR" sz="1600" dirty="0"/>
                        <a:t>PROCESSO 5519216.20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10.468,09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10.468,09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9183"/>
                  </a:ext>
                </a:extLst>
              </a:tr>
              <a:tr h="282685">
                <a:tc gridSpan="3">
                  <a:txBody>
                    <a:bodyPr/>
                    <a:lstStyle/>
                    <a:p>
                      <a:pPr algn="r"/>
                      <a:r>
                        <a:rPr lang="pt-BR" sz="1800" b="1" i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1" dirty="0"/>
                        <a:t>190.574,90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834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32AA964-7D44-40EF-8BA5-0B620583E71B}"/>
              </a:ext>
            </a:extLst>
          </p:cNvPr>
          <p:cNvSpPr/>
          <p:nvPr/>
        </p:nvSpPr>
        <p:spPr>
          <a:xfrm>
            <a:off x="618833" y="33739"/>
            <a:ext cx="7906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CONTAS TOTALMENTE QUITADAS</a:t>
            </a:r>
            <a:endParaRPr lang="pt-B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1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0"/>
            <a:ext cx="1720782" cy="560269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55924"/>
              </p:ext>
            </p:extLst>
          </p:nvPr>
        </p:nvGraphicFramePr>
        <p:xfrm>
          <a:off x="827584" y="718656"/>
          <a:ext cx="7560839" cy="5242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533">
                  <a:extLst>
                    <a:ext uri="{9D8B030D-6E8A-4147-A177-3AD203B41FA5}">
                      <a16:colId xmlns:a16="http://schemas.microsoft.com/office/drawing/2014/main" val="390247204"/>
                    </a:ext>
                  </a:extLst>
                </a:gridCol>
                <a:gridCol w="1412464">
                  <a:extLst>
                    <a:ext uri="{9D8B030D-6E8A-4147-A177-3AD203B41FA5}">
                      <a16:colId xmlns:a16="http://schemas.microsoft.com/office/drawing/2014/main" val="2791009198"/>
                    </a:ext>
                  </a:extLst>
                </a:gridCol>
                <a:gridCol w="1029955">
                  <a:extLst>
                    <a:ext uri="{9D8B030D-6E8A-4147-A177-3AD203B41FA5}">
                      <a16:colId xmlns:a16="http://schemas.microsoft.com/office/drawing/2014/main" val="2668197793"/>
                    </a:ext>
                  </a:extLst>
                </a:gridCol>
                <a:gridCol w="1711887">
                  <a:extLst>
                    <a:ext uri="{9D8B030D-6E8A-4147-A177-3AD203B41FA5}">
                      <a16:colId xmlns:a16="http://schemas.microsoft.com/office/drawing/2014/main" val="1195758353"/>
                    </a:ext>
                  </a:extLst>
                </a:gridCol>
              </a:tblGrid>
              <a:tr h="253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Empresa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Valor Devedor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Valor Pago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Saldo Remanescente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868410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Dividas Meta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299.262,22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154.856,72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144.405,50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6636732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Dividas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Gentlement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1362586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Dividas Prefeitura de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Goiania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35.653,97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35.653,97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17612971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Dividas Receita Federal Parcelamentos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12.112,89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12.112,89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072045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Eletrolight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Iluminação Setembro Quadra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1.256,60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1.256,60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1176715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Dividas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Tecktron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2240598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 de Arvores do Condomínio Dezembro Jair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1.966,66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1966,66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1337541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 de Arvores do Condomínio Janeiro Jair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1.966,66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1966,66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1551888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Contabilidade mês 06 e 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3.330,80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3.330,80 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7223979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Clean Mês 10 e 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11.052,55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11.052,55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6070201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Processo 56488660820148090059*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3474286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Supermercado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9536294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Muro do Fundo que Caiu (Beto) 01/04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0479041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Muro do Fundo que Caiu (Beto) 02/04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2661831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Muro do Fundo que Caiu (Beto) 03/04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5442611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Muro do Fundo que Caiu (Beto) 04/04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6606510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 do Lixo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22.451,60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22.451,60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8460706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Jardinagem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2985151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Saneago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Novembro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783,96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783,96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5457627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Saneago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Novembro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7725108"/>
                  </a:ext>
                </a:extLst>
              </a:tr>
              <a:tr h="18295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 PISCINA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PROCESSO PENHORA MOTO 5519216.20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10.468,09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10.468,09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436297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 de Dividas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630.013,70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433.508,20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196.505,50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4969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7139</TotalTime>
  <Words>678</Words>
  <Application>Microsoft Office PowerPoint</Application>
  <PresentationFormat>Apresentação na tela (4:3)</PresentationFormat>
  <Paragraphs>259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Tema do Office</vt:lpstr>
      <vt:lpstr>ASSEMBLEIA EXTRAORDINARIA 29/08/2019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EXTRAORDINARIA</dc:title>
  <dc:creator>Thais</dc:creator>
  <cp:lastModifiedBy>Huggo Siqueira Vinhal</cp:lastModifiedBy>
  <cp:revision>282</cp:revision>
  <dcterms:created xsi:type="dcterms:W3CDTF">2018-01-06T14:04:17Z</dcterms:created>
  <dcterms:modified xsi:type="dcterms:W3CDTF">2019-08-29T20:07:45Z</dcterms:modified>
</cp:coreProperties>
</file>